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6858000" cy="9906000" type="A4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>
        <p:scale>
          <a:sx n="106" d="100"/>
          <a:sy n="106" d="100"/>
        </p:scale>
        <p:origin x="112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69B57-3843-4A04-A388-DDC7CF169177}" type="datetimeFigureOut">
              <a:rPr kumimoji="1" lang="ja-JP" altLang="en-US" smtClean="0"/>
              <a:t>2019/4/18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BB46B-5871-467F-81F4-15C615AB78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46353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69B57-3843-4A04-A388-DDC7CF169177}" type="datetimeFigureOut">
              <a:rPr kumimoji="1" lang="ja-JP" altLang="en-US" smtClean="0"/>
              <a:t>2019/4/18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BB46B-5871-467F-81F4-15C615AB78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43192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69B57-3843-4A04-A388-DDC7CF169177}" type="datetimeFigureOut">
              <a:rPr kumimoji="1" lang="ja-JP" altLang="en-US" smtClean="0"/>
              <a:t>2019/4/18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BB46B-5871-467F-81F4-15C615AB78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99584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69B57-3843-4A04-A388-DDC7CF169177}" type="datetimeFigureOut">
              <a:rPr kumimoji="1" lang="ja-JP" altLang="en-US" smtClean="0"/>
              <a:t>2019/4/18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BB46B-5871-467F-81F4-15C615AB78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93663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69B57-3843-4A04-A388-DDC7CF169177}" type="datetimeFigureOut">
              <a:rPr kumimoji="1" lang="ja-JP" altLang="en-US" smtClean="0"/>
              <a:t>2019/4/18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BB46B-5871-467F-81F4-15C615AB78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69837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69B57-3843-4A04-A388-DDC7CF169177}" type="datetimeFigureOut">
              <a:rPr kumimoji="1" lang="ja-JP" altLang="en-US" smtClean="0"/>
              <a:t>2019/4/18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BB46B-5871-467F-81F4-15C615AB78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57623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69B57-3843-4A04-A388-DDC7CF169177}" type="datetimeFigureOut">
              <a:rPr kumimoji="1" lang="ja-JP" altLang="en-US" smtClean="0"/>
              <a:t>2019/4/18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BB46B-5871-467F-81F4-15C615AB78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29285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69B57-3843-4A04-A388-DDC7CF169177}" type="datetimeFigureOut">
              <a:rPr kumimoji="1" lang="ja-JP" altLang="en-US" smtClean="0"/>
              <a:t>2019/4/18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BB46B-5871-467F-81F4-15C615AB78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25016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69B57-3843-4A04-A388-DDC7CF169177}" type="datetimeFigureOut">
              <a:rPr kumimoji="1" lang="ja-JP" altLang="en-US" smtClean="0"/>
              <a:t>2019/4/18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BB46B-5871-467F-81F4-15C615AB78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16854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69B57-3843-4A04-A388-DDC7CF169177}" type="datetimeFigureOut">
              <a:rPr kumimoji="1" lang="ja-JP" altLang="en-US" smtClean="0"/>
              <a:t>2019/4/18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BB46B-5871-467F-81F4-15C615AB78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65198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69B57-3843-4A04-A388-DDC7CF169177}" type="datetimeFigureOut">
              <a:rPr kumimoji="1" lang="ja-JP" altLang="en-US" smtClean="0"/>
              <a:t>2019/4/18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BB46B-5871-467F-81F4-15C615AB78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88862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69B57-3843-4A04-A388-DDC7CF169177}" type="datetimeFigureOut">
              <a:rPr kumimoji="1" lang="ja-JP" altLang="en-US" smtClean="0"/>
              <a:t>2019/4/18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EBB46B-5871-467F-81F4-15C615AB784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1498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 rotWithShape="1">
          <a:blip r:embed="rId2"/>
          <a:srcRect l="5677" t="44036" r="9439" b="21781"/>
          <a:stretch/>
        </p:blipFill>
        <p:spPr>
          <a:xfrm>
            <a:off x="88094" y="7767604"/>
            <a:ext cx="6735143" cy="1445492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1670680" y="1003405"/>
            <a:ext cx="34179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選定図書販売促進キャンペーン</a:t>
            </a: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0" y="1432098"/>
            <a:ext cx="695575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dist"/>
            <a:r>
              <a:rPr lang="ja-JP" altLang="en-US" sz="16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第４９回</a:t>
            </a:r>
            <a:r>
              <a:rPr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「お話を絵にする」コンクールにて、販売促進キャンペーンを実施</a:t>
            </a:r>
            <a:r>
              <a:rPr lang="ja-JP" altLang="en-US" sz="16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いたします。</a:t>
            </a:r>
            <a:endParaRPr lang="en-US" altLang="ja-JP" sz="160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dist"/>
            <a:r>
              <a:rPr lang="ja-JP" altLang="en-US" sz="16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選定</a:t>
            </a:r>
            <a:r>
              <a:rPr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図書販売数と店頭ディスプレー、お墨付きキャンペーンを</a:t>
            </a:r>
            <a:r>
              <a:rPr lang="ja-JP" altLang="en-US" sz="16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それぞれ</a:t>
            </a:r>
            <a:r>
              <a:rPr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ポイント化し</a:t>
            </a:r>
            <a:r>
              <a:rPr lang="ja-JP" altLang="en-US" sz="16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、</a:t>
            </a:r>
            <a:endParaRPr lang="en-US" altLang="ja-JP" sz="160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dist"/>
            <a:r>
              <a:rPr lang="ja-JP" altLang="en-US" sz="16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合計</a:t>
            </a:r>
            <a:r>
              <a:rPr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ポイント上位５店に賞状と副賞を贈呈させて</a:t>
            </a:r>
            <a:r>
              <a:rPr lang="ja-JP" altLang="en-US" sz="16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いただきます</a:t>
            </a:r>
            <a:r>
              <a:rPr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。一層の販売拡大</a:t>
            </a:r>
            <a:r>
              <a:rPr lang="ja-JP" altLang="en-US" sz="16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に</a:t>
            </a:r>
            <a:endParaRPr lang="en-US" altLang="ja-JP" sz="1600" dirty="0" smtClean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dist"/>
            <a:r>
              <a:rPr lang="ja-JP" altLang="en-US" sz="16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向けて</a:t>
            </a:r>
            <a:r>
              <a:rPr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ご協力をお願いいたします。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911307" y="2550555"/>
            <a:ext cx="5133136" cy="246221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14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＜店頭ディスプレーポイント＞</a:t>
            </a:r>
            <a:endParaRPr lang="en-US" altLang="ja-JP" sz="14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◎コンクール応募期間中に店頭で実施した選定図書販売コーナーを</a:t>
            </a:r>
            <a:endParaRPr lang="en-US" altLang="ja-JP" sz="14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 撮影した写真をお送りください。模様替えをしていただいた場合は</a:t>
            </a:r>
            <a:r>
              <a:rPr lang="ja-JP" altLang="en-US" sz="1400" dirty="0" err="1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そ</a:t>
            </a:r>
            <a:endParaRPr lang="en-US" altLang="ja-JP" sz="14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 の回数に応じてお送りいただけます</a:t>
            </a:r>
            <a:r>
              <a:rPr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。</a:t>
            </a:r>
            <a:endParaRPr lang="en-US" altLang="ja-JP" sz="14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lang="ja-JP" altLang="en-US" sz="14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＜選定図書販売ポイント＞</a:t>
            </a:r>
            <a:endParaRPr lang="en-US" altLang="ja-JP" sz="14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◎コンクール応募期間中に販売した選定図書数を集計します。</a:t>
            </a:r>
            <a:endParaRPr lang="en-US" altLang="ja-JP" sz="14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ＰＯＳデータにご対応されていない店舗はスリップをお送りください</a:t>
            </a:r>
            <a:r>
              <a:rPr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。</a:t>
            </a:r>
            <a:endParaRPr lang="en-US" altLang="ja-JP" sz="14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lang="ja-JP" altLang="en-US" sz="14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＜お墨付きキャンペーン＞</a:t>
            </a:r>
            <a:endParaRPr lang="en-US" altLang="ja-JP" sz="1400" b="1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◎貴店舗でお客さまが選定図書を購入される際、帯に印刷されて</a:t>
            </a:r>
            <a:r>
              <a:rPr lang="ja-JP" altLang="en-US" sz="1400" dirty="0" err="1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い</a:t>
            </a:r>
            <a:endParaRPr lang="en-US" altLang="ja-JP" sz="14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 </a:t>
            </a:r>
            <a:r>
              <a:rPr lang="ja-JP" altLang="en-US" sz="1400" dirty="0" err="1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る</a:t>
            </a:r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書店名記入・書店印押印欄にそれぞれ記入・押印をしてください。</a:t>
            </a:r>
            <a:endParaRPr lang="en-US" altLang="ja-JP" sz="14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 購入者が絵の裏に貼って応募された場合はポイントを加算します。</a:t>
            </a:r>
            <a:endParaRPr lang="en-US" altLang="ja-JP" sz="14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883074" y="5150487"/>
            <a:ext cx="4631396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【</a:t>
            </a:r>
            <a:r>
              <a:rPr lang="ja-JP" altLang="en-US" sz="14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ポイントについて</a:t>
            </a:r>
            <a:r>
              <a:rPr lang="en-US" altLang="ja-JP" sz="14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】</a:t>
            </a:r>
          </a:p>
          <a:p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◎店頭ディスプレーポイント　⇒　１パターン＝３０ポイント</a:t>
            </a:r>
            <a:endParaRPr lang="en-US" altLang="ja-JP" sz="14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◎選定図書販売ポイント　⇒　販売１冊＝１ポイント</a:t>
            </a:r>
            <a:endParaRPr lang="en-US" altLang="ja-JP" sz="14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◎お墨付きポイント　⇒　応募１点＝１０</a:t>
            </a:r>
            <a:r>
              <a:rPr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ポイント</a:t>
            </a:r>
            <a:endParaRPr lang="en-US" altLang="ja-JP" sz="14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lang="en-US" altLang="ja-JP" sz="14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【</a:t>
            </a:r>
            <a:r>
              <a:rPr lang="ja-JP" altLang="en-US" sz="14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応募締め切り</a:t>
            </a:r>
            <a:r>
              <a:rPr lang="en-US" altLang="ja-JP" sz="14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】</a:t>
            </a:r>
          </a:p>
          <a:p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◎</a:t>
            </a:r>
            <a:r>
              <a:rPr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２０１９年</a:t>
            </a:r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１０月３１日</a:t>
            </a:r>
            <a:r>
              <a:rPr lang="ja-JP" altLang="en-US" sz="1400" dirty="0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（木）</a:t>
            </a:r>
            <a:endParaRPr lang="en-US" altLang="ja-JP" sz="14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lang="en-US" altLang="ja-JP" sz="14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【</a:t>
            </a:r>
            <a:r>
              <a:rPr lang="ja-JP" altLang="en-US" sz="14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送付先</a:t>
            </a:r>
            <a:r>
              <a:rPr lang="en-US" altLang="ja-JP" sz="1400" b="1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】</a:t>
            </a:r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ディスプレー写真、スリップは下記までお送りください。</a:t>
            </a:r>
            <a:endParaRPr lang="en-US" altLang="ja-JP" sz="14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京都府書店商業組合／滋賀県書店商業組合</a:t>
            </a:r>
            <a:endParaRPr lang="en-US" altLang="ja-JP" sz="14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226405" y="9149755"/>
            <a:ext cx="394473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＜お問い合わせ先＞</a:t>
            </a:r>
            <a:endParaRPr lang="en-US" altLang="ja-JP" sz="14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/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京都新聞ＣＯＭ「お話を絵にする」コンクール係</a:t>
            </a:r>
            <a:endParaRPr lang="en-US" altLang="ja-JP" sz="1400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  <a:p>
            <a:pPr algn="ctr"/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TEL.075-241-6180</a:t>
            </a:r>
            <a:r>
              <a: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／　</a:t>
            </a:r>
            <a:r>
              <a:rPr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FAX.075-222-2200</a:t>
            </a: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37029" y="7030891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〔</a:t>
            </a:r>
            <a:r>
              <a:rPr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帯見本</a:t>
            </a:r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〕</a:t>
            </a:r>
          </a:p>
        </p:txBody>
      </p:sp>
      <p:sp>
        <p:nvSpPr>
          <p:cNvPr id="10" name="角丸四角形 9"/>
          <p:cNvSpPr/>
          <p:nvPr/>
        </p:nvSpPr>
        <p:spPr>
          <a:xfrm>
            <a:off x="4555537" y="8370996"/>
            <a:ext cx="840327" cy="98246"/>
          </a:xfrm>
          <a:prstGeom prst="roundRect">
            <a:avLst/>
          </a:prstGeom>
          <a:noFill/>
          <a:ln w="444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1" name="角丸四角形 10"/>
          <p:cNvSpPr/>
          <p:nvPr/>
        </p:nvSpPr>
        <p:spPr>
          <a:xfrm>
            <a:off x="6080655" y="8402013"/>
            <a:ext cx="508756" cy="448605"/>
          </a:xfrm>
          <a:prstGeom prst="roundRect">
            <a:avLst/>
          </a:prstGeom>
          <a:noFill/>
          <a:ln w="444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2" name="角丸四角形 11"/>
          <p:cNvSpPr/>
          <p:nvPr/>
        </p:nvSpPr>
        <p:spPr>
          <a:xfrm>
            <a:off x="1971933" y="7006697"/>
            <a:ext cx="4511799" cy="50394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1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書店名記入と書店印押印をお願いします</a:t>
            </a:r>
          </a:p>
        </p:txBody>
      </p:sp>
      <p:cxnSp>
        <p:nvCxnSpPr>
          <p:cNvPr id="14" name="直線矢印コネクタ 13"/>
          <p:cNvCxnSpPr/>
          <p:nvPr/>
        </p:nvCxnSpPr>
        <p:spPr>
          <a:xfrm>
            <a:off x="4300396" y="7569761"/>
            <a:ext cx="503043" cy="749291"/>
          </a:xfrm>
          <a:prstGeom prst="straightConnector1">
            <a:avLst/>
          </a:prstGeom>
          <a:ln w="444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矢印コネクタ 15"/>
          <p:cNvCxnSpPr/>
          <p:nvPr/>
        </p:nvCxnSpPr>
        <p:spPr>
          <a:xfrm>
            <a:off x="5754597" y="7550874"/>
            <a:ext cx="510401" cy="761004"/>
          </a:xfrm>
          <a:prstGeom prst="straightConnector1">
            <a:avLst/>
          </a:prstGeom>
          <a:ln w="444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図 1"/>
          <p:cNvPicPr>
            <a:picLocks noChangeAspect="1"/>
          </p:cNvPicPr>
          <p:nvPr/>
        </p:nvPicPr>
        <p:blipFill rotWithShape="1">
          <a:blip r:embed="rId3"/>
          <a:srcRect l="22074" t="46514" r="23698" b="30150"/>
          <a:stretch/>
        </p:blipFill>
        <p:spPr>
          <a:xfrm>
            <a:off x="1281946" y="75543"/>
            <a:ext cx="4195389" cy="962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4337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156</TotalTime>
  <Words>116</Words>
  <Application>Microsoft Office PowerPoint</Application>
  <PresentationFormat>A4 210 x 297 mm</PresentationFormat>
  <Paragraphs>29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Meiryo UI</vt:lpstr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細見 洋介</dc:creator>
  <cp:lastModifiedBy>木田 綺音</cp:lastModifiedBy>
  <cp:revision>16</cp:revision>
  <cp:lastPrinted>2018-04-19T07:56:52Z</cp:lastPrinted>
  <dcterms:created xsi:type="dcterms:W3CDTF">2017-04-25T06:40:21Z</dcterms:created>
  <dcterms:modified xsi:type="dcterms:W3CDTF">2019-04-18T02:18:21Z</dcterms:modified>
</cp:coreProperties>
</file>